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59" r:id="rId7"/>
    <p:sldId id="362" r:id="rId8"/>
    <p:sldId id="363" r:id="rId9"/>
    <p:sldId id="361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39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23/11/2021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172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3056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6425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Present</a:t>
            </a:r>
            <a:r>
              <a:rPr lang="it-IT" dirty="0"/>
              <a:t> data and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/>
              <a:t>results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3859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62930" y="1212396"/>
            <a:ext cx="10946033" cy="51398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28/11/2021</a:t>
            </a:r>
          </a:p>
          <a:p>
            <a:pPr algn="ctr"/>
            <a:endParaRPr lang="it-IT" sz="36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of the Time Independent </a:t>
            </a:r>
          </a:p>
          <a:p>
            <a:pPr algn="ctr"/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Schrödinger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Equation for </a:t>
            </a:r>
          </a:p>
          <a:p>
            <a:pPr algn="ctr"/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harmonic</a:t>
            </a:r>
            <a:r>
              <a:rPr lang="it-IT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oscillator</a:t>
            </a:r>
            <a:endParaRPr lang="it-IT" sz="36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ipse 28">
            <a:extLst>
              <a:ext uri="{FF2B5EF4-FFF2-40B4-BE49-F238E27FC236}">
                <a16:creationId xmlns:a16="http://schemas.microsoft.com/office/drawing/2014/main" id="{FBA089FF-2432-44EE-936E-7AC85724D688}"/>
              </a:ext>
            </a:extLst>
          </p:cNvPr>
          <p:cNvSpPr/>
          <p:nvPr/>
        </p:nvSpPr>
        <p:spPr>
          <a:xfrm>
            <a:off x="802800" y="3711817"/>
            <a:ext cx="1645920" cy="1679183"/>
          </a:xfrm>
          <a:prstGeom prst="ellipse">
            <a:avLst/>
          </a:prstGeom>
          <a:solidFill>
            <a:srgbClr val="000000">
              <a:alpha val="0"/>
            </a:srgbClr>
          </a:solidFill>
          <a:ln w="36000">
            <a:solidFill>
              <a:srgbClr val="000000"/>
            </a:solidFill>
          </a:ln>
        </p:spPr>
        <p:txBody>
          <a:bodyPr wrap="square" tIns="180000" rIns="216000" rtlCol="0" anchor="ctr" anchorCtr="0">
            <a:noAutofit/>
          </a:bodyPr>
          <a:lstStyle/>
          <a:p>
            <a:pPr algn="r" eaLnBrk="1" hangingPunct="1">
              <a:defRPr sz="2800" b="0" dirty="0">
                <a:solidFill>
                  <a:schemeClr val="bg1"/>
                </a:solidFill>
              </a:defRPr>
            </a:pPr>
            <a:endParaRPr lang="it-IT" sz="2800" b="0" dirty="0">
              <a:solidFill>
                <a:srgbClr val="000000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2177541-7C94-4CC6-AD76-2312C72B3039}"/>
              </a:ext>
            </a:extLst>
          </p:cNvPr>
          <p:cNvSpPr/>
          <p:nvPr/>
        </p:nvSpPr>
        <p:spPr bwMode="auto">
          <a:xfrm>
            <a:off x="1466758" y="3604067"/>
            <a:ext cx="1645920" cy="18531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E3EF554-72A4-4844-9391-B615B4030596}"/>
              </a:ext>
            </a:extLst>
          </p:cNvPr>
          <p:cNvSpPr/>
          <p:nvPr/>
        </p:nvSpPr>
        <p:spPr bwMode="auto">
          <a:xfrm>
            <a:off x="736265" y="4375594"/>
            <a:ext cx="1645920" cy="11065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7813606" y="512860"/>
            <a:ext cx="1307602" cy="461665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/>
              <p:nvPr/>
            </p:nvSpPr>
            <p:spPr bwMode="auto">
              <a:xfrm>
                <a:off x="596808" y="1303212"/>
                <a:ext cx="5186361" cy="888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r" eaLnBrk="1" hangingPunct="1"/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A1CE1FA-DCDE-4A09-9447-C77F141D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1303212"/>
                <a:ext cx="5186361" cy="888435"/>
              </a:xfrm>
              <a:prstGeom prst="rect">
                <a:avLst/>
              </a:prstGeom>
              <a:blipFill>
                <a:blip r:embed="rId3"/>
                <a:stretch>
                  <a:fillRect l="-17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/>
              <p:nvPr/>
            </p:nvSpPr>
            <p:spPr bwMode="auto">
              <a:xfrm>
                <a:off x="596808" y="1580994"/>
                <a:ext cx="192167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371A21C-1FDF-4F35-A609-D84FF5691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1580994"/>
                <a:ext cx="1921670" cy="914400"/>
              </a:xfrm>
              <a:prstGeom prst="rect">
                <a:avLst/>
              </a:prstGeom>
              <a:blipFill>
                <a:blip r:embed="rId4"/>
                <a:stretch>
                  <a:fillRect l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/>
              <p:nvPr/>
            </p:nvSpPr>
            <p:spPr bwMode="auto">
              <a:xfrm>
                <a:off x="596808" y="1996153"/>
                <a:ext cx="355442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E463B89-6D49-4FD2-A177-E826574CB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808" y="1996153"/>
                <a:ext cx="3554423" cy="914400"/>
              </a:xfrm>
              <a:prstGeom prst="rect">
                <a:avLst/>
              </a:prstGeom>
              <a:blipFill>
                <a:blip r:embed="rId5"/>
                <a:stretch>
                  <a:fillRect l="-25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9C6D08E-F7DF-4CFD-A403-5D2BE6DFC082}"/>
              </a:ext>
            </a:extLst>
          </p:cNvPr>
          <p:cNvSpPr/>
          <p:nvPr/>
        </p:nvSpPr>
        <p:spPr bwMode="auto">
          <a:xfrm>
            <a:off x="341318" y="1242190"/>
            <a:ext cx="106230" cy="1570018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/>
              <p:nvPr/>
            </p:nvSpPr>
            <p:spPr bwMode="auto">
              <a:xfrm>
                <a:off x="5041260" y="1276939"/>
                <a:ext cx="4079948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198640E-8D19-44A9-82E7-FC93BC680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60" y="1276939"/>
                <a:ext cx="4079948" cy="8174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/>
              <p:nvPr/>
            </p:nvSpPr>
            <p:spPr bwMode="auto">
              <a:xfrm>
                <a:off x="5041259" y="2094357"/>
                <a:ext cx="3061744" cy="817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4060A-9A18-44FE-8994-9723D436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1259" y="2094357"/>
                <a:ext cx="3061744" cy="8174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C63A930D-D6A3-44FA-9918-FDECD24582DE}"/>
              </a:ext>
            </a:extLst>
          </p:cNvPr>
          <p:cNvSpPr/>
          <p:nvPr/>
        </p:nvSpPr>
        <p:spPr bwMode="auto">
          <a:xfrm>
            <a:off x="4823724" y="1296075"/>
            <a:ext cx="145023" cy="1408407"/>
          </a:xfrm>
          <a:prstGeom prst="lef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/>
              <p:nvPr/>
            </p:nvSpPr>
            <p:spPr bwMode="auto">
              <a:xfrm>
                <a:off x="1941334" y="3239119"/>
                <a:ext cx="5261332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825AF67-20A2-46C7-A1B4-870B1EA8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1334" y="3239119"/>
                <a:ext cx="5261332" cy="914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/>
              <p:nvPr/>
            </p:nvSpPr>
            <p:spPr bwMode="auto">
              <a:xfrm>
                <a:off x="7081234" y="5129487"/>
                <a:ext cx="15621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53B7F50A-1B71-4DDE-90AB-A0E36B53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1234" y="5129487"/>
                <a:ext cx="1562100" cy="914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29712F5-F824-4A12-B3C4-9EE5376AD7B4}"/>
              </a:ext>
            </a:extLst>
          </p:cNvPr>
          <p:cNvSpPr/>
          <p:nvPr/>
        </p:nvSpPr>
        <p:spPr bwMode="auto">
          <a:xfrm>
            <a:off x="4320277" y="1977166"/>
            <a:ext cx="266665" cy="100065"/>
          </a:xfrm>
          <a:prstGeom prst="rightArrow">
            <a:avLst/>
          </a:prstGeom>
          <a:solidFill>
            <a:schemeClr val="tx1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riangolo isoscele 26">
            <a:extLst>
              <a:ext uri="{FF2B5EF4-FFF2-40B4-BE49-F238E27FC236}">
                <a16:creationId xmlns:a16="http://schemas.microsoft.com/office/drawing/2014/main" id="{A78F68F2-BA4B-4ED0-BEE2-4459E47362DB}"/>
              </a:ext>
            </a:extLst>
          </p:cNvPr>
          <p:cNvSpPr/>
          <p:nvPr/>
        </p:nvSpPr>
        <p:spPr bwMode="auto">
          <a:xfrm rot="5400000">
            <a:off x="1441674" y="3675722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riangolo isoscele 32">
            <a:extLst>
              <a:ext uri="{FF2B5EF4-FFF2-40B4-BE49-F238E27FC236}">
                <a16:creationId xmlns:a16="http://schemas.microsoft.com/office/drawing/2014/main" id="{9454E8D0-FD36-4351-AB2A-E28E06DD6C02}"/>
              </a:ext>
            </a:extLst>
          </p:cNvPr>
          <p:cNvSpPr/>
          <p:nvPr/>
        </p:nvSpPr>
        <p:spPr bwMode="auto">
          <a:xfrm rot="10800000">
            <a:off x="737196" y="4375594"/>
            <a:ext cx="196850" cy="14668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Freccia bidirezionale orizzontale 29">
            <a:extLst>
              <a:ext uri="{FF2B5EF4-FFF2-40B4-BE49-F238E27FC236}">
                <a16:creationId xmlns:a16="http://schemas.microsoft.com/office/drawing/2014/main" id="{BC4136B4-6ED3-4A31-9FB1-C9099ADF8B58}"/>
              </a:ext>
            </a:extLst>
          </p:cNvPr>
          <p:cNvSpPr/>
          <p:nvPr/>
        </p:nvSpPr>
        <p:spPr bwMode="auto">
          <a:xfrm>
            <a:off x="6684016" y="5561243"/>
            <a:ext cx="397218" cy="103664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D7B3BAA-30A6-47AC-9537-10785AF6F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4433" y="4885085"/>
            <a:ext cx="5958506" cy="1455980"/>
          </a:xfrm>
          <a:prstGeom prst="rect">
            <a:avLst/>
          </a:prstGeom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7F59F27-346B-420E-A9C1-85CEA50072DD}"/>
              </a:ext>
            </a:extLst>
          </p:cNvPr>
          <p:cNvSpPr/>
          <p:nvPr/>
        </p:nvSpPr>
        <p:spPr bwMode="auto">
          <a:xfrm rot="7100388">
            <a:off x="4797721" y="3005129"/>
            <a:ext cx="266665" cy="100065"/>
          </a:xfrm>
          <a:prstGeom prst="rightArrow">
            <a:avLst/>
          </a:prstGeom>
          <a:solidFill>
            <a:schemeClr val="tx1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CE56DC9-522F-4A5B-BB41-A888230CC86D}"/>
                  </a:ext>
                </a:extLst>
              </p:cNvPr>
              <p:cNvSpPr txBox="1"/>
              <p:nvPr/>
            </p:nvSpPr>
            <p:spPr bwMode="auto">
              <a:xfrm>
                <a:off x="999651" y="3916810"/>
                <a:ext cx="3284483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 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CE56DC9-522F-4A5B-BB41-A888230CC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9651" y="3916810"/>
                <a:ext cx="3284483" cy="9144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577DF16-15FF-4D13-9DB0-7010170C6CBC}"/>
                  </a:ext>
                </a:extLst>
              </p:cNvPr>
              <p:cNvSpPr txBox="1"/>
              <p:nvPr/>
            </p:nvSpPr>
            <p:spPr bwMode="auto">
              <a:xfrm>
                <a:off x="5577895" y="6073355"/>
                <a:ext cx="2284389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577DF16-15FF-4D13-9DB0-7010170C6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7895" y="6073355"/>
                <a:ext cx="2284389" cy="9144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1369FE-2856-4909-8660-7C14DFDDF56A}"/>
              </a:ext>
            </a:extLst>
          </p:cNvPr>
          <p:cNvSpPr txBox="1"/>
          <p:nvPr/>
        </p:nvSpPr>
        <p:spPr bwMode="auto">
          <a:xfrm>
            <a:off x="128946" y="1441523"/>
            <a:ext cx="4388008" cy="186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it-IT" sz="2800" b="0" dirty="0" err="1">
                <a:latin typeface="Bahnschrift Light" panose="020B0502040204020203" pitchFamily="34" charset="0"/>
                <a:cs typeface="Arabic Typesetting" panose="020B0604020202020204" pitchFamily="66" charset="-78"/>
              </a:rPr>
              <a:t>qho_H_init</a:t>
            </a:r>
            <a:r>
              <a:rPr lang="it-IT" sz="2800" b="0" dirty="0">
                <a:latin typeface="Bahnschrift Light" panose="020B0502040204020203" pitchFamily="34" charset="0"/>
                <a:cs typeface="Arabic Typesetting" panose="020B0604020202020204" pitchFamily="66" charset="-78"/>
              </a:rPr>
              <a:t>() </a:t>
            </a:r>
            <a:r>
              <a:rPr lang="it-IT" sz="2800" b="0" dirty="0"/>
              <a:t>in </a:t>
            </a:r>
            <a:r>
              <a:rPr lang="it-IT" sz="2800" b="0" dirty="0" err="1">
                <a:latin typeface="Bahnschrift Light" panose="020B0502040204020203" pitchFamily="34" charset="0"/>
              </a:rPr>
              <a:t>module</a:t>
            </a:r>
            <a:r>
              <a:rPr lang="it-IT" sz="2800" b="0" dirty="0">
                <a:latin typeface="Bahnschrift Light" panose="020B0502040204020203" pitchFamily="34" charset="0"/>
              </a:rPr>
              <a:t> </a:t>
            </a:r>
            <a:r>
              <a:rPr lang="it-IT" sz="2800" b="0" dirty="0" err="1">
                <a:latin typeface="Bahnschrift Light" panose="020B0502040204020203" pitchFamily="34" charset="0"/>
              </a:rPr>
              <a:t>qho</a:t>
            </a:r>
            <a:r>
              <a:rPr lang="it-IT" sz="2800" b="0" dirty="0">
                <a:latin typeface="Bahnschrift Light" panose="020B0502040204020203" pitchFamily="34" charset="0"/>
              </a:rPr>
              <a:t>:</a:t>
            </a:r>
          </a:p>
          <a:p>
            <a:pPr eaLnBrk="1" hangingPunct="1"/>
            <a:r>
              <a:rPr lang="it-IT" sz="2000" b="0" dirty="0" err="1">
                <a:latin typeface="+mj-lt"/>
              </a:rPr>
              <a:t>Initialize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complex</a:t>
            </a:r>
            <a:r>
              <a:rPr lang="it-IT" sz="2000" b="0" dirty="0">
                <a:latin typeface="+mj-lt"/>
              </a:rPr>
              <a:t> </a:t>
            </a:r>
            <a:r>
              <a:rPr lang="it-IT" sz="2000" b="0" dirty="0" err="1">
                <a:latin typeface="+mj-lt"/>
              </a:rPr>
              <a:t>matrix</a:t>
            </a:r>
            <a:r>
              <a:rPr lang="it-IT" sz="2000" b="0" dirty="0">
                <a:latin typeface="+mj-lt"/>
              </a:rPr>
              <a:t> to </a:t>
            </a:r>
          </a:p>
          <a:p>
            <a:pPr eaLnBrk="1" hangingPunct="1"/>
            <a:r>
              <a:rPr lang="it-IT" sz="2000" b="0" dirty="0" err="1">
                <a:latin typeface="+mj-lt"/>
              </a:rPr>
              <a:t>represent</a:t>
            </a:r>
            <a:r>
              <a:rPr lang="it-IT" sz="2000" b="0" dirty="0">
                <a:latin typeface="+mj-lt"/>
              </a:rPr>
              <a:t> the </a:t>
            </a:r>
            <a:r>
              <a:rPr lang="it-IT" sz="2000" b="0" dirty="0" err="1">
                <a:latin typeface="+mj-lt"/>
              </a:rPr>
              <a:t>hamiltonian</a:t>
            </a:r>
            <a:r>
              <a:rPr lang="it-IT" sz="2000" b="0" dirty="0">
                <a:latin typeface="+mj-lt"/>
              </a:rPr>
              <a:t> of the </a:t>
            </a:r>
          </a:p>
          <a:p>
            <a:pPr eaLnBrk="1" hangingPunct="1"/>
            <a:r>
              <a:rPr lang="it-IT" sz="2000" b="0" dirty="0">
                <a:latin typeface="+mj-lt"/>
              </a:rPr>
              <a:t>system </a:t>
            </a:r>
            <a:r>
              <a:rPr lang="it-IT" sz="2000" b="0" dirty="0" err="1">
                <a:latin typeface="+mj-lt"/>
              </a:rPr>
              <a:t>given</a:t>
            </a:r>
            <a:r>
              <a:rPr lang="it-IT" sz="2000" b="0" dirty="0">
                <a:latin typeface="+mj-lt"/>
              </a:rPr>
              <a:t> L and N</a:t>
            </a:r>
            <a:endParaRPr lang="en-US" sz="2000" b="0" dirty="0"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A0195C2-BDD4-4D17-82CB-4AA3807DE07F}"/>
              </a:ext>
            </a:extLst>
          </p:cNvPr>
          <p:cNvCxnSpPr>
            <a:cxnSpLocks/>
          </p:cNvCxnSpPr>
          <p:nvPr/>
        </p:nvCxnSpPr>
        <p:spPr bwMode="auto">
          <a:xfrm>
            <a:off x="4627048" y="1674325"/>
            <a:ext cx="0" cy="50599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CB1E96-5030-4464-BFD4-147AF08F3140}"/>
              </a:ext>
            </a:extLst>
          </p:cNvPr>
          <p:cNvSpPr txBox="1"/>
          <p:nvPr/>
        </p:nvSpPr>
        <p:spPr bwMode="auto">
          <a:xfrm>
            <a:off x="4737143" y="1674325"/>
            <a:ext cx="4146503" cy="12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800" b="0" dirty="0">
                <a:latin typeface="Abadi Extra Light" panose="020B0204020104020204" pitchFamily="34" charset="0"/>
              </a:rPr>
              <a:t>ZGEEV() </a:t>
            </a:r>
            <a:r>
              <a:rPr lang="en-US" sz="2800" b="0" dirty="0">
                <a:latin typeface="+mn-lt"/>
              </a:rPr>
              <a:t>function in</a:t>
            </a:r>
          </a:p>
          <a:p>
            <a:pPr eaLnBrk="1" hangingPunct="1"/>
            <a:r>
              <a:rPr lang="en-US" sz="2800" b="0" dirty="0">
                <a:latin typeface="Bahnschrift Light" panose="020B0502040204020203" pitchFamily="34" charset="0"/>
              </a:rPr>
              <a:t>LLAPACK </a:t>
            </a:r>
            <a:r>
              <a:rPr lang="en-US" sz="2800" b="0" dirty="0">
                <a:latin typeface="+mn-lt"/>
              </a:rPr>
              <a:t>library:</a:t>
            </a:r>
          </a:p>
          <a:p>
            <a:pPr eaLnBrk="1" hangingPunct="1"/>
            <a:r>
              <a:rPr lang="en-US" sz="2000" b="0" dirty="0">
                <a:latin typeface="+mn-lt"/>
              </a:rPr>
              <a:t>For eigenvalues and eigenvectors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F0D06E-2B83-494D-9685-C93F3314D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56" y="3429000"/>
            <a:ext cx="4139490" cy="2034116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07EDAC-373E-459C-9A70-FF2EA309E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0" y="3429000"/>
            <a:ext cx="4464868" cy="3150476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A473C16-1568-4662-9D82-AE2330C7529C}"/>
              </a:ext>
            </a:extLst>
          </p:cNvPr>
          <p:cNvSpPr/>
          <p:nvPr/>
        </p:nvSpPr>
        <p:spPr>
          <a:xfrm>
            <a:off x="6128081" y="512860"/>
            <a:ext cx="2993127" cy="461665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Development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475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8F59055-9F6A-4C9D-B541-C6C3F44FC4E4}"/>
                  </a:ext>
                </a:extLst>
              </p:cNvPr>
              <p:cNvSpPr txBox="1"/>
              <p:nvPr/>
            </p:nvSpPr>
            <p:spPr bwMode="auto">
              <a:xfrm>
                <a:off x="3471241" y="864883"/>
                <a:ext cx="4267857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p>
                          </m:sSubSup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Sup>
                            <m:sSubSupPr>
                              <m:ctrlP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8F59055-9F6A-4C9D-B541-C6C3F44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1241" y="864883"/>
                <a:ext cx="4267857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1A44EC85-FD11-48FC-A509-B7733C300E3C}"/>
              </a:ext>
            </a:extLst>
          </p:cNvPr>
          <p:cNvSpPr/>
          <p:nvPr/>
        </p:nvSpPr>
        <p:spPr>
          <a:xfrm>
            <a:off x="7739098" y="512860"/>
            <a:ext cx="1382110" cy="461665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2AE7FE6B-463B-4E23-9853-11998EBEB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560" y="1322085"/>
            <a:ext cx="4267857" cy="2845237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96F0EEC4-26BD-4461-91C8-ECC2876EC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561" y="3899697"/>
            <a:ext cx="4267856" cy="2845237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03C34ED-2389-4AEF-ABE9-A5A9F1BE17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8417" y="1322085"/>
            <a:ext cx="4267855" cy="2845237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21145C9F-9708-4CC4-8E15-2003A420D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48414" y="3899697"/>
            <a:ext cx="4267858" cy="28452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A04023-AB4B-40EC-9B5B-D6313C102CCC}"/>
                  </a:ext>
                </a:extLst>
              </p:cNvPr>
              <p:cNvSpPr txBox="1"/>
              <p:nvPr/>
            </p:nvSpPr>
            <p:spPr bwMode="auto">
              <a:xfrm>
                <a:off x="-441436" y="864883"/>
                <a:ext cx="3174125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p>
                      </m:sSubSup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A04023-AB4B-40EC-9B5B-D6313C102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441436" y="864883"/>
                <a:ext cx="3174125" cy="9144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1AD93EA-9518-438E-BC65-BD2488488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7807" y="2021044"/>
            <a:ext cx="3316014" cy="2210676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98D0C3F1-87D3-4994-8EF4-C11627FED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6097" y="2021044"/>
            <a:ext cx="3316015" cy="2210676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3E316B5-4EEF-4FB2-872C-F04DDF18E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5795" y="2021044"/>
            <a:ext cx="3316015" cy="2210676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35B24EB-18C7-4E18-BCE5-E9161FF73C0B}"/>
              </a:ext>
            </a:extLst>
          </p:cNvPr>
          <p:cNvSpPr/>
          <p:nvPr/>
        </p:nvSpPr>
        <p:spPr>
          <a:xfrm>
            <a:off x="7739098" y="512860"/>
            <a:ext cx="1382110" cy="461665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0379F79-05F4-44D8-AE7F-AA05A81233C7}"/>
                  </a:ext>
                </a:extLst>
              </p:cNvPr>
              <p:cNvSpPr txBox="1"/>
              <p:nvPr/>
            </p:nvSpPr>
            <p:spPr bwMode="auto">
              <a:xfrm>
                <a:off x="586109" y="1172981"/>
                <a:ext cx="801599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p>
                                <m:sSupPr>
                                  <m:ctrlP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rad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1, 2, …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0379F79-05F4-44D8-AE7F-AA05A8123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109" y="1172981"/>
                <a:ext cx="8015990" cy="914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5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97075" y="991675"/>
            <a:ext cx="3643946" cy="677108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 </a:t>
            </a:r>
            <a:r>
              <a:rPr lang="it-IT" sz="3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</a:t>
            </a:r>
            <a:r>
              <a:rPr lang="it-IT" sz="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8DB8A7-674E-4BD2-B8F7-8CBC69ECF519}"/>
              </a:ext>
            </a:extLst>
          </p:cNvPr>
          <p:cNvSpPr txBox="1"/>
          <p:nvPr/>
        </p:nvSpPr>
        <p:spPr bwMode="auto">
          <a:xfrm>
            <a:off x="81074" y="1756970"/>
            <a:ext cx="8734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2000" dirty="0"/>
              <a:t>Correctness: </a:t>
            </a:r>
            <a:r>
              <a:rPr lang="en-US" sz="2000" b="0" dirty="0"/>
              <a:t>Hugely depends on the choice of the parameters. It can </a:t>
            </a:r>
          </a:p>
          <a:p>
            <a:pPr eaLnBrk="1" hangingPunct="1"/>
            <a:r>
              <a:rPr lang="en-US" sz="2000" b="0" dirty="0"/>
              <a:t>                       be still improved by using a better formula for the derivative</a:t>
            </a:r>
            <a:endParaRPr lang="en-US" sz="2800" b="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Stability: </a:t>
            </a:r>
            <a:r>
              <a:rPr lang="en-US" sz="2000" b="0" dirty="0"/>
              <a:t>Various checks have been implemented to make the program </a:t>
            </a:r>
          </a:p>
          <a:p>
            <a:pPr eaLnBrk="1" hangingPunct="1"/>
            <a:r>
              <a:rPr lang="en-US" sz="2000" b="0" dirty="0"/>
              <a:t>                as stable as possible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Accurate discretization: </a:t>
            </a:r>
            <a:r>
              <a:rPr lang="en-US" sz="2000" b="0" dirty="0"/>
              <a:t>For the right parameters (for example L=50 and </a:t>
            </a:r>
          </a:p>
          <a:p>
            <a:pPr eaLnBrk="1" hangingPunct="1"/>
            <a:r>
              <a:rPr lang="en-US" sz="2000" b="0" dirty="0"/>
              <a:t>                                          N=1000) the programs gives accurate results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Flexibility: </a:t>
            </a:r>
            <a:r>
              <a:rPr lang="en-US" sz="2000" b="0" dirty="0"/>
              <a:t>Based on ZGEEV and not DSTEMR for generalizing to other</a:t>
            </a:r>
          </a:p>
          <a:p>
            <a:pPr eaLnBrk="1" hangingPunct="1"/>
            <a:r>
              <a:rPr lang="en-US" sz="2000" b="0" dirty="0"/>
              <a:t>                   problems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Efficiency: </a:t>
            </a:r>
            <a:r>
              <a:rPr lang="en-US" sz="2000" b="0" dirty="0"/>
              <a:t>Can be improved by considering DSTEMR and real-only matrices</a:t>
            </a:r>
            <a:endParaRPr lang="en-U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3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F5D3D51-03CC-4736-A35A-7D072B275084}">
  <ds:schemaRefs>
    <ds:schemaRef ds:uri="http://purl.org/dc/dcmitype/"/>
    <ds:schemaRef ds:uri="8d210665-cc30-40de-a1c4-5d90bbb582d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2237</TotalTime>
  <Words>297</Words>
  <Application>Microsoft Office PowerPoint</Application>
  <PresentationFormat>Presentazione su schermo (4:3)</PresentationFormat>
  <Paragraphs>59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Abadi Extra Light</vt:lpstr>
      <vt:lpstr>Arial</vt:lpstr>
      <vt:lpstr>Bahnschrift Light</vt:lpstr>
      <vt:lpstr>Cambria Math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26</cp:revision>
  <cp:lastPrinted>2019-05-27T11:07:33Z</cp:lastPrinted>
  <dcterms:created xsi:type="dcterms:W3CDTF">2007-03-01T10:31:45Z</dcterms:created>
  <dcterms:modified xsi:type="dcterms:W3CDTF">2021-11-23T19:52:00Z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